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8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90"/>
  </p:normalViewPr>
  <p:slideViewPr>
    <p:cSldViewPr snapToGrid="0" snapToObjects="1">
      <p:cViewPr varScale="1">
        <p:scale>
          <a:sx n="77" d="100"/>
          <a:sy n="77" d="100"/>
        </p:scale>
        <p:origin x="6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677E4-91A7-4054-B249-8103E62F28F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A1C45F9C-3F99-4C2A-8903-D32EA7A8C5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Royal Commission did not address the skill and discipline mix of the diverse multidisciplinary workforce it envisions</a:t>
          </a:r>
        </a:p>
      </dgm:t>
    </dgm:pt>
    <dgm:pt modelId="{B5FBBC0F-29EF-41DA-8946-CEED1781DF4C}" type="parTrans" cxnId="{BD30F951-A949-4652-85D4-B394E7605D11}">
      <dgm:prSet/>
      <dgm:spPr/>
      <dgm:t>
        <a:bodyPr/>
        <a:lstStyle/>
        <a:p>
          <a:endParaRPr lang="en-US"/>
        </a:p>
      </dgm:t>
    </dgm:pt>
    <dgm:pt modelId="{F9329D82-7677-4378-9727-9B7115394E06}" type="sibTrans" cxnId="{BD30F951-A949-4652-85D4-B394E7605D11}">
      <dgm:prSet/>
      <dgm:spPr/>
      <dgm:t>
        <a:bodyPr/>
        <a:lstStyle/>
        <a:p>
          <a:endParaRPr lang="en-US"/>
        </a:p>
      </dgm:t>
    </dgm:pt>
    <dgm:pt modelId="{0EAA36DC-DCB7-4892-851E-73FA8C62A5D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It is silent on models of care and the composition of the workforce at the level of service delivery</a:t>
          </a:r>
        </a:p>
      </dgm:t>
    </dgm:pt>
    <dgm:pt modelId="{CF289F0F-D594-4937-8FDA-50B30C929C9C}" type="parTrans" cxnId="{804B574D-0A6C-4668-9F69-39DABE70BD57}">
      <dgm:prSet/>
      <dgm:spPr/>
      <dgm:t>
        <a:bodyPr/>
        <a:lstStyle/>
        <a:p>
          <a:endParaRPr lang="en-US"/>
        </a:p>
      </dgm:t>
    </dgm:pt>
    <dgm:pt modelId="{BB80B157-8836-4AC4-84F0-0132FDCFAC72}" type="sibTrans" cxnId="{804B574D-0A6C-4668-9F69-39DABE70BD57}">
      <dgm:prSet/>
      <dgm:spPr/>
      <dgm:t>
        <a:bodyPr/>
        <a:lstStyle/>
        <a:p>
          <a:endParaRPr lang="en-US"/>
        </a:p>
      </dgm:t>
    </dgm:pt>
    <dgm:pt modelId="{3F6BEB4B-6BD5-4212-A9E6-8598178090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Particular emphasis is placed on developing the lived experience/peer workforce</a:t>
          </a:r>
        </a:p>
      </dgm:t>
    </dgm:pt>
    <dgm:pt modelId="{A4EF8EE7-098C-421D-9F21-3E4774422F96}" type="parTrans" cxnId="{E087E3F4-778E-4285-A87B-0EF78AC4C90E}">
      <dgm:prSet/>
      <dgm:spPr/>
      <dgm:t>
        <a:bodyPr/>
        <a:lstStyle/>
        <a:p>
          <a:endParaRPr lang="en-US"/>
        </a:p>
      </dgm:t>
    </dgm:pt>
    <dgm:pt modelId="{98E42B1E-E9E6-446F-83E2-B6748C0E4CEC}" type="sibTrans" cxnId="{E087E3F4-778E-4285-A87B-0EF78AC4C90E}">
      <dgm:prSet/>
      <dgm:spPr/>
      <dgm:t>
        <a:bodyPr/>
        <a:lstStyle/>
        <a:p>
          <a:endParaRPr lang="en-US"/>
        </a:p>
      </dgm:t>
    </dgm:pt>
    <dgm:pt modelId="{5F35947C-6F82-447B-96A3-E689CD74FA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Responsibility for addressing the workforce implications of the proposed reforms is handed off to the Department of Health</a:t>
          </a:r>
        </a:p>
      </dgm:t>
    </dgm:pt>
    <dgm:pt modelId="{2C8AF358-D1AA-4F27-A573-72EFE9E5A999}" type="parTrans" cxnId="{0DDDE87A-9E73-4A23-851C-2156920A62DD}">
      <dgm:prSet/>
      <dgm:spPr/>
      <dgm:t>
        <a:bodyPr/>
        <a:lstStyle/>
        <a:p>
          <a:endParaRPr lang="en-US"/>
        </a:p>
      </dgm:t>
    </dgm:pt>
    <dgm:pt modelId="{F490D4B5-C607-4517-AAC9-A80D914CA08E}" type="sibTrans" cxnId="{0DDDE87A-9E73-4A23-851C-2156920A62DD}">
      <dgm:prSet/>
      <dgm:spPr/>
      <dgm:t>
        <a:bodyPr/>
        <a:lstStyle/>
        <a:p>
          <a:endParaRPr lang="en-US"/>
        </a:p>
      </dgm:t>
    </dgm:pt>
    <dgm:pt modelId="{178AC613-AD6B-4629-A866-8784A57119EA}" type="pres">
      <dgm:prSet presAssocID="{1C8677E4-91A7-4054-B249-8103E62F28F7}" presName="root" presStyleCnt="0">
        <dgm:presLayoutVars>
          <dgm:dir/>
          <dgm:resizeHandles val="exact"/>
        </dgm:presLayoutVars>
      </dgm:prSet>
      <dgm:spPr/>
    </dgm:pt>
    <dgm:pt modelId="{C98AD023-16A8-4A67-B3CE-FAD4520285A8}" type="pres">
      <dgm:prSet presAssocID="{A1C45F9C-3F99-4C2A-8903-D32EA7A8C59A}" presName="compNode" presStyleCnt="0"/>
      <dgm:spPr/>
    </dgm:pt>
    <dgm:pt modelId="{31E602CC-F892-460D-87D7-3B1AB7D0F757}" type="pres">
      <dgm:prSet presAssocID="{A1C45F9C-3F99-4C2A-8903-D32EA7A8C59A}" presName="bgRect" presStyleLbl="bgShp" presStyleIdx="0" presStyleCnt="4"/>
      <dgm:spPr/>
    </dgm:pt>
    <dgm:pt modelId="{D4563236-B02D-4B95-893B-F981D07C705C}" type="pres">
      <dgm:prSet presAssocID="{A1C45F9C-3F99-4C2A-8903-D32EA7A8C59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ACB53964-D6F6-4218-A5C9-E90D460A6B85}" type="pres">
      <dgm:prSet presAssocID="{A1C45F9C-3F99-4C2A-8903-D32EA7A8C59A}" presName="spaceRect" presStyleCnt="0"/>
      <dgm:spPr/>
    </dgm:pt>
    <dgm:pt modelId="{517BC52A-0787-4EF3-BAA8-90520185DB24}" type="pres">
      <dgm:prSet presAssocID="{A1C45F9C-3F99-4C2A-8903-D32EA7A8C59A}" presName="parTx" presStyleLbl="revTx" presStyleIdx="0" presStyleCnt="4">
        <dgm:presLayoutVars>
          <dgm:chMax val="0"/>
          <dgm:chPref val="0"/>
        </dgm:presLayoutVars>
      </dgm:prSet>
      <dgm:spPr/>
    </dgm:pt>
    <dgm:pt modelId="{2977B8F5-B7D8-4BB9-9114-BB32F1A04D3C}" type="pres">
      <dgm:prSet presAssocID="{F9329D82-7677-4378-9727-9B7115394E06}" presName="sibTrans" presStyleCnt="0"/>
      <dgm:spPr/>
    </dgm:pt>
    <dgm:pt modelId="{0D64D35C-8067-4E62-8D46-1247B79B0000}" type="pres">
      <dgm:prSet presAssocID="{0EAA36DC-DCB7-4892-851E-73FA8C62A5D0}" presName="compNode" presStyleCnt="0"/>
      <dgm:spPr/>
    </dgm:pt>
    <dgm:pt modelId="{0DAB78FB-AD31-4E12-AE0B-58FA847A5181}" type="pres">
      <dgm:prSet presAssocID="{0EAA36DC-DCB7-4892-851E-73FA8C62A5D0}" presName="bgRect" presStyleLbl="bgShp" presStyleIdx="1" presStyleCnt="4"/>
      <dgm:spPr/>
    </dgm:pt>
    <dgm:pt modelId="{C43108B8-CD3D-4EFB-B03F-457BF761A2CA}" type="pres">
      <dgm:prSet presAssocID="{0EAA36DC-DCB7-4892-851E-73FA8C62A5D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D569349A-B4E7-4692-A18C-4DB4F4A65D26}" type="pres">
      <dgm:prSet presAssocID="{0EAA36DC-DCB7-4892-851E-73FA8C62A5D0}" presName="spaceRect" presStyleCnt="0"/>
      <dgm:spPr/>
    </dgm:pt>
    <dgm:pt modelId="{AA64ED95-BFD5-4FFC-8EAA-198BACE51160}" type="pres">
      <dgm:prSet presAssocID="{0EAA36DC-DCB7-4892-851E-73FA8C62A5D0}" presName="parTx" presStyleLbl="revTx" presStyleIdx="1" presStyleCnt="4">
        <dgm:presLayoutVars>
          <dgm:chMax val="0"/>
          <dgm:chPref val="0"/>
        </dgm:presLayoutVars>
      </dgm:prSet>
      <dgm:spPr/>
    </dgm:pt>
    <dgm:pt modelId="{B12C9740-D4FD-4538-A58E-7ADC6DC512B9}" type="pres">
      <dgm:prSet presAssocID="{BB80B157-8836-4AC4-84F0-0132FDCFAC72}" presName="sibTrans" presStyleCnt="0"/>
      <dgm:spPr/>
    </dgm:pt>
    <dgm:pt modelId="{C90D8AAE-72DE-416B-BC75-D051082E9AD9}" type="pres">
      <dgm:prSet presAssocID="{3F6BEB4B-6BD5-4212-A9E6-8598178090FA}" presName="compNode" presStyleCnt="0"/>
      <dgm:spPr/>
    </dgm:pt>
    <dgm:pt modelId="{B6207374-87B4-4B38-8FCE-D05E0B9ACD63}" type="pres">
      <dgm:prSet presAssocID="{3F6BEB4B-6BD5-4212-A9E6-8598178090FA}" presName="bgRect" presStyleLbl="bgShp" presStyleIdx="2" presStyleCnt="4"/>
      <dgm:spPr/>
    </dgm:pt>
    <dgm:pt modelId="{1EB26818-7ACC-47CD-BBC6-D27D5EC8489F}" type="pres">
      <dgm:prSet presAssocID="{3F6BEB4B-6BD5-4212-A9E6-8598178090F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216533F3-7F69-473C-B042-83ADBBC57BEB}" type="pres">
      <dgm:prSet presAssocID="{3F6BEB4B-6BD5-4212-A9E6-8598178090FA}" presName="spaceRect" presStyleCnt="0"/>
      <dgm:spPr/>
    </dgm:pt>
    <dgm:pt modelId="{6CB33503-1CF2-4EB8-AEFD-DC475517C078}" type="pres">
      <dgm:prSet presAssocID="{3F6BEB4B-6BD5-4212-A9E6-8598178090FA}" presName="parTx" presStyleLbl="revTx" presStyleIdx="2" presStyleCnt="4">
        <dgm:presLayoutVars>
          <dgm:chMax val="0"/>
          <dgm:chPref val="0"/>
        </dgm:presLayoutVars>
      </dgm:prSet>
      <dgm:spPr/>
    </dgm:pt>
    <dgm:pt modelId="{0404B320-04BC-499C-96ED-88C937045948}" type="pres">
      <dgm:prSet presAssocID="{98E42B1E-E9E6-446F-83E2-B6748C0E4CEC}" presName="sibTrans" presStyleCnt="0"/>
      <dgm:spPr/>
    </dgm:pt>
    <dgm:pt modelId="{513F326C-2B37-4544-83A7-010623119D0C}" type="pres">
      <dgm:prSet presAssocID="{5F35947C-6F82-447B-96A3-E689CD74FA72}" presName="compNode" presStyleCnt="0"/>
      <dgm:spPr/>
    </dgm:pt>
    <dgm:pt modelId="{BC9744CF-76A7-45EE-860D-8BEF2C4E1593}" type="pres">
      <dgm:prSet presAssocID="{5F35947C-6F82-447B-96A3-E689CD74FA72}" presName="bgRect" presStyleLbl="bgShp" presStyleIdx="3" presStyleCnt="4"/>
      <dgm:spPr/>
    </dgm:pt>
    <dgm:pt modelId="{B5BD9FFD-C686-4310-8E04-88541C4F38A0}" type="pres">
      <dgm:prSet presAssocID="{5F35947C-6F82-447B-96A3-E689CD74FA72}" presName="iconRect" presStyleLbl="node1" presStyleIdx="3" presStyleCnt="4"/>
      <dgm:spPr>
        <a:ln>
          <a:noFill/>
        </a:ln>
      </dgm:spPr>
    </dgm:pt>
    <dgm:pt modelId="{4660696C-6B63-45C5-B89B-FEAC914ADCF3}" type="pres">
      <dgm:prSet presAssocID="{5F35947C-6F82-447B-96A3-E689CD74FA72}" presName="spaceRect" presStyleCnt="0"/>
      <dgm:spPr/>
    </dgm:pt>
    <dgm:pt modelId="{70DBDD7C-3E32-46BB-92AF-4E3D67D9CABF}" type="pres">
      <dgm:prSet presAssocID="{5F35947C-6F82-447B-96A3-E689CD74FA7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A51202D-F77F-804B-9006-DEBEBF949F5D}" type="presOf" srcId="{3F6BEB4B-6BD5-4212-A9E6-8598178090FA}" destId="{6CB33503-1CF2-4EB8-AEFD-DC475517C078}" srcOrd="0" destOrd="0" presId="urn:microsoft.com/office/officeart/2018/2/layout/IconVerticalSolidList"/>
    <dgm:cxn modelId="{C6223647-C9CE-4D40-96E4-2469107A7C29}" type="presOf" srcId="{5F35947C-6F82-447B-96A3-E689CD74FA72}" destId="{70DBDD7C-3E32-46BB-92AF-4E3D67D9CABF}" srcOrd="0" destOrd="0" presId="urn:microsoft.com/office/officeart/2018/2/layout/IconVerticalSolidList"/>
    <dgm:cxn modelId="{804B574D-0A6C-4668-9F69-39DABE70BD57}" srcId="{1C8677E4-91A7-4054-B249-8103E62F28F7}" destId="{0EAA36DC-DCB7-4892-851E-73FA8C62A5D0}" srcOrd="1" destOrd="0" parTransId="{CF289F0F-D594-4937-8FDA-50B30C929C9C}" sibTransId="{BB80B157-8836-4AC4-84F0-0132FDCFAC72}"/>
    <dgm:cxn modelId="{BD30F951-A949-4652-85D4-B394E7605D11}" srcId="{1C8677E4-91A7-4054-B249-8103E62F28F7}" destId="{A1C45F9C-3F99-4C2A-8903-D32EA7A8C59A}" srcOrd="0" destOrd="0" parTransId="{B5FBBC0F-29EF-41DA-8946-CEED1781DF4C}" sibTransId="{F9329D82-7677-4378-9727-9B7115394E06}"/>
    <dgm:cxn modelId="{0DDDE87A-9E73-4A23-851C-2156920A62DD}" srcId="{1C8677E4-91A7-4054-B249-8103E62F28F7}" destId="{5F35947C-6F82-447B-96A3-E689CD74FA72}" srcOrd="3" destOrd="0" parTransId="{2C8AF358-D1AA-4F27-A573-72EFE9E5A999}" sibTransId="{F490D4B5-C607-4517-AAC9-A80D914CA08E}"/>
    <dgm:cxn modelId="{A604C798-17DF-2D41-B521-2C26F80C9082}" type="presOf" srcId="{1C8677E4-91A7-4054-B249-8103E62F28F7}" destId="{178AC613-AD6B-4629-A866-8784A57119EA}" srcOrd="0" destOrd="0" presId="urn:microsoft.com/office/officeart/2018/2/layout/IconVerticalSolidList"/>
    <dgm:cxn modelId="{9DFAA6C4-48DA-6646-BC4C-968CD0923C8A}" type="presOf" srcId="{0EAA36DC-DCB7-4892-851E-73FA8C62A5D0}" destId="{AA64ED95-BFD5-4FFC-8EAA-198BACE51160}" srcOrd="0" destOrd="0" presId="urn:microsoft.com/office/officeart/2018/2/layout/IconVerticalSolidList"/>
    <dgm:cxn modelId="{1E8B4AD4-F558-7F48-AD32-ED5E9B14A51C}" type="presOf" srcId="{A1C45F9C-3F99-4C2A-8903-D32EA7A8C59A}" destId="{517BC52A-0787-4EF3-BAA8-90520185DB24}" srcOrd="0" destOrd="0" presId="urn:microsoft.com/office/officeart/2018/2/layout/IconVerticalSolidList"/>
    <dgm:cxn modelId="{E087E3F4-778E-4285-A87B-0EF78AC4C90E}" srcId="{1C8677E4-91A7-4054-B249-8103E62F28F7}" destId="{3F6BEB4B-6BD5-4212-A9E6-8598178090FA}" srcOrd="2" destOrd="0" parTransId="{A4EF8EE7-098C-421D-9F21-3E4774422F96}" sibTransId="{98E42B1E-E9E6-446F-83E2-B6748C0E4CEC}"/>
    <dgm:cxn modelId="{95084E44-AE34-EA45-873D-8DE1BAAC8639}" type="presParOf" srcId="{178AC613-AD6B-4629-A866-8784A57119EA}" destId="{C98AD023-16A8-4A67-B3CE-FAD4520285A8}" srcOrd="0" destOrd="0" presId="urn:microsoft.com/office/officeart/2018/2/layout/IconVerticalSolidList"/>
    <dgm:cxn modelId="{644B4CA1-D719-AA46-A2CD-97B297AB4FBB}" type="presParOf" srcId="{C98AD023-16A8-4A67-B3CE-FAD4520285A8}" destId="{31E602CC-F892-460D-87D7-3B1AB7D0F757}" srcOrd="0" destOrd="0" presId="urn:microsoft.com/office/officeart/2018/2/layout/IconVerticalSolidList"/>
    <dgm:cxn modelId="{8098F2D9-42C0-494A-88DD-8896FA78D5B2}" type="presParOf" srcId="{C98AD023-16A8-4A67-B3CE-FAD4520285A8}" destId="{D4563236-B02D-4B95-893B-F981D07C705C}" srcOrd="1" destOrd="0" presId="urn:microsoft.com/office/officeart/2018/2/layout/IconVerticalSolidList"/>
    <dgm:cxn modelId="{EABF96D2-FCE2-9D4C-973B-91D741CD2433}" type="presParOf" srcId="{C98AD023-16A8-4A67-B3CE-FAD4520285A8}" destId="{ACB53964-D6F6-4218-A5C9-E90D460A6B85}" srcOrd="2" destOrd="0" presId="urn:microsoft.com/office/officeart/2018/2/layout/IconVerticalSolidList"/>
    <dgm:cxn modelId="{2152AAB5-FFFA-644B-9F15-9C3ECFDF9134}" type="presParOf" srcId="{C98AD023-16A8-4A67-B3CE-FAD4520285A8}" destId="{517BC52A-0787-4EF3-BAA8-90520185DB24}" srcOrd="3" destOrd="0" presId="urn:microsoft.com/office/officeart/2018/2/layout/IconVerticalSolidList"/>
    <dgm:cxn modelId="{6E42BBDC-5820-2C4B-BBBE-A4FCD6A71156}" type="presParOf" srcId="{178AC613-AD6B-4629-A866-8784A57119EA}" destId="{2977B8F5-B7D8-4BB9-9114-BB32F1A04D3C}" srcOrd="1" destOrd="0" presId="urn:microsoft.com/office/officeart/2018/2/layout/IconVerticalSolidList"/>
    <dgm:cxn modelId="{F9FEE42F-6EDC-5548-8227-F62342D22354}" type="presParOf" srcId="{178AC613-AD6B-4629-A866-8784A57119EA}" destId="{0D64D35C-8067-4E62-8D46-1247B79B0000}" srcOrd="2" destOrd="0" presId="urn:microsoft.com/office/officeart/2018/2/layout/IconVerticalSolidList"/>
    <dgm:cxn modelId="{33DBDA1E-9AC1-D744-AD07-8FF4B5EAC0E9}" type="presParOf" srcId="{0D64D35C-8067-4E62-8D46-1247B79B0000}" destId="{0DAB78FB-AD31-4E12-AE0B-58FA847A5181}" srcOrd="0" destOrd="0" presId="urn:microsoft.com/office/officeart/2018/2/layout/IconVerticalSolidList"/>
    <dgm:cxn modelId="{1F03DC69-3C76-2B4A-827D-352EC028B27D}" type="presParOf" srcId="{0D64D35C-8067-4E62-8D46-1247B79B0000}" destId="{C43108B8-CD3D-4EFB-B03F-457BF761A2CA}" srcOrd="1" destOrd="0" presId="urn:microsoft.com/office/officeart/2018/2/layout/IconVerticalSolidList"/>
    <dgm:cxn modelId="{8A6AC82D-FB38-A249-82CE-839E47DA2979}" type="presParOf" srcId="{0D64D35C-8067-4E62-8D46-1247B79B0000}" destId="{D569349A-B4E7-4692-A18C-4DB4F4A65D26}" srcOrd="2" destOrd="0" presId="urn:microsoft.com/office/officeart/2018/2/layout/IconVerticalSolidList"/>
    <dgm:cxn modelId="{2D07D33E-B5A4-EA45-85CE-8305F5D9E031}" type="presParOf" srcId="{0D64D35C-8067-4E62-8D46-1247B79B0000}" destId="{AA64ED95-BFD5-4FFC-8EAA-198BACE51160}" srcOrd="3" destOrd="0" presId="urn:microsoft.com/office/officeart/2018/2/layout/IconVerticalSolidList"/>
    <dgm:cxn modelId="{882B511F-79BE-6A46-B0BE-6CBBE6E48636}" type="presParOf" srcId="{178AC613-AD6B-4629-A866-8784A57119EA}" destId="{B12C9740-D4FD-4538-A58E-7ADC6DC512B9}" srcOrd="3" destOrd="0" presId="urn:microsoft.com/office/officeart/2018/2/layout/IconVerticalSolidList"/>
    <dgm:cxn modelId="{1605E7E5-58E8-1F47-9BD7-850924292A95}" type="presParOf" srcId="{178AC613-AD6B-4629-A866-8784A57119EA}" destId="{C90D8AAE-72DE-416B-BC75-D051082E9AD9}" srcOrd="4" destOrd="0" presId="urn:microsoft.com/office/officeart/2018/2/layout/IconVerticalSolidList"/>
    <dgm:cxn modelId="{4D5C0755-6130-494F-9762-6B59171D3E3F}" type="presParOf" srcId="{C90D8AAE-72DE-416B-BC75-D051082E9AD9}" destId="{B6207374-87B4-4B38-8FCE-D05E0B9ACD63}" srcOrd="0" destOrd="0" presId="urn:microsoft.com/office/officeart/2018/2/layout/IconVerticalSolidList"/>
    <dgm:cxn modelId="{C4D8952C-DDBD-6A4A-841C-729B89A00961}" type="presParOf" srcId="{C90D8AAE-72DE-416B-BC75-D051082E9AD9}" destId="{1EB26818-7ACC-47CD-BBC6-D27D5EC8489F}" srcOrd="1" destOrd="0" presId="urn:microsoft.com/office/officeart/2018/2/layout/IconVerticalSolidList"/>
    <dgm:cxn modelId="{777ED103-3E0E-9E4B-AEDD-F845FEFAD7D7}" type="presParOf" srcId="{C90D8AAE-72DE-416B-BC75-D051082E9AD9}" destId="{216533F3-7F69-473C-B042-83ADBBC57BEB}" srcOrd="2" destOrd="0" presId="urn:microsoft.com/office/officeart/2018/2/layout/IconVerticalSolidList"/>
    <dgm:cxn modelId="{6F536E42-2B44-524C-947C-CCD39D8C9EDC}" type="presParOf" srcId="{C90D8AAE-72DE-416B-BC75-D051082E9AD9}" destId="{6CB33503-1CF2-4EB8-AEFD-DC475517C078}" srcOrd="3" destOrd="0" presId="urn:microsoft.com/office/officeart/2018/2/layout/IconVerticalSolidList"/>
    <dgm:cxn modelId="{AA5D2101-47D5-1D4F-A118-65F181A38ABA}" type="presParOf" srcId="{178AC613-AD6B-4629-A866-8784A57119EA}" destId="{0404B320-04BC-499C-96ED-88C937045948}" srcOrd="5" destOrd="0" presId="urn:microsoft.com/office/officeart/2018/2/layout/IconVerticalSolidList"/>
    <dgm:cxn modelId="{259D32EB-EA85-B74C-8253-AA3C8B4CD9A4}" type="presParOf" srcId="{178AC613-AD6B-4629-A866-8784A57119EA}" destId="{513F326C-2B37-4544-83A7-010623119D0C}" srcOrd="6" destOrd="0" presId="urn:microsoft.com/office/officeart/2018/2/layout/IconVerticalSolidList"/>
    <dgm:cxn modelId="{4CF14552-691C-F241-8147-EEA70D2CD075}" type="presParOf" srcId="{513F326C-2B37-4544-83A7-010623119D0C}" destId="{BC9744CF-76A7-45EE-860D-8BEF2C4E1593}" srcOrd="0" destOrd="0" presId="urn:microsoft.com/office/officeart/2018/2/layout/IconVerticalSolidList"/>
    <dgm:cxn modelId="{79961C49-6373-C644-812F-70E957BF9DBC}" type="presParOf" srcId="{513F326C-2B37-4544-83A7-010623119D0C}" destId="{B5BD9FFD-C686-4310-8E04-88541C4F38A0}" srcOrd="1" destOrd="0" presId="urn:microsoft.com/office/officeart/2018/2/layout/IconVerticalSolidList"/>
    <dgm:cxn modelId="{216DC528-FDA1-E246-9748-2935AEFBC8C5}" type="presParOf" srcId="{513F326C-2B37-4544-83A7-010623119D0C}" destId="{4660696C-6B63-45C5-B89B-FEAC914ADCF3}" srcOrd="2" destOrd="0" presId="urn:microsoft.com/office/officeart/2018/2/layout/IconVerticalSolidList"/>
    <dgm:cxn modelId="{29D7515D-DD34-4549-8BD8-E50A13A16BB5}" type="presParOf" srcId="{513F326C-2B37-4544-83A7-010623119D0C}" destId="{70DBDD7C-3E32-46BB-92AF-4E3D67D9CA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602CC-F892-460D-87D7-3B1AB7D0F757}">
      <dsp:nvSpPr>
        <dsp:cNvPr id="0" name=""/>
        <dsp:cNvSpPr/>
      </dsp:nvSpPr>
      <dsp:spPr>
        <a:xfrm>
          <a:off x="0" y="22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63236-B02D-4B95-893B-F981D07C705C}">
      <dsp:nvSpPr>
        <dsp:cNvPr id="0" name=""/>
        <dsp:cNvSpPr/>
      </dsp:nvSpPr>
      <dsp:spPr>
        <a:xfrm>
          <a:off x="350270" y="262816"/>
          <a:ext cx="636855" cy="636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BC52A-0787-4EF3-BAA8-90520185DB24}">
      <dsp:nvSpPr>
        <dsp:cNvPr id="0" name=""/>
        <dsp:cNvSpPr/>
      </dsp:nvSpPr>
      <dsp:spPr>
        <a:xfrm>
          <a:off x="1337397" y="22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Royal Commission did not address the skill and discipline mix of the diverse multidisciplinary workforce it envisions</a:t>
          </a:r>
        </a:p>
      </dsp:txBody>
      <dsp:txXfrm>
        <a:off x="1337397" y="2284"/>
        <a:ext cx="4926242" cy="1157919"/>
      </dsp:txXfrm>
    </dsp:sp>
    <dsp:sp modelId="{0DAB78FB-AD31-4E12-AE0B-58FA847A5181}">
      <dsp:nvSpPr>
        <dsp:cNvPr id="0" name=""/>
        <dsp:cNvSpPr/>
      </dsp:nvSpPr>
      <dsp:spPr>
        <a:xfrm>
          <a:off x="0" y="14496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108B8-CD3D-4EFB-B03F-457BF761A2CA}">
      <dsp:nvSpPr>
        <dsp:cNvPr id="0" name=""/>
        <dsp:cNvSpPr/>
      </dsp:nvSpPr>
      <dsp:spPr>
        <a:xfrm>
          <a:off x="350270" y="1710216"/>
          <a:ext cx="636855" cy="636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4ED95-BFD5-4FFC-8EAA-198BACE51160}">
      <dsp:nvSpPr>
        <dsp:cNvPr id="0" name=""/>
        <dsp:cNvSpPr/>
      </dsp:nvSpPr>
      <dsp:spPr>
        <a:xfrm>
          <a:off x="1337397" y="14496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It is silent on models of care and the composition of the workforce at the level of service delivery</a:t>
          </a:r>
        </a:p>
      </dsp:txBody>
      <dsp:txXfrm>
        <a:off x="1337397" y="1449684"/>
        <a:ext cx="4926242" cy="1157919"/>
      </dsp:txXfrm>
    </dsp:sp>
    <dsp:sp modelId="{B6207374-87B4-4B38-8FCE-D05E0B9ACD63}">
      <dsp:nvSpPr>
        <dsp:cNvPr id="0" name=""/>
        <dsp:cNvSpPr/>
      </dsp:nvSpPr>
      <dsp:spPr>
        <a:xfrm>
          <a:off x="0" y="28970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B26818-7ACC-47CD-BBC6-D27D5EC8489F}">
      <dsp:nvSpPr>
        <dsp:cNvPr id="0" name=""/>
        <dsp:cNvSpPr/>
      </dsp:nvSpPr>
      <dsp:spPr>
        <a:xfrm>
          <a:off x="350270" y="3157615"/>
          <a:ext cx="636855" cy="636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33503-1CF2-4EB8-AEFD-DC475517C078}">
      <dsp:nvSpPr>
        <dsp:cNvPr id="0" name=""/>
        <dsp:cNvSpPr/>
      </dsp:nvSpPr>
      <dsp:spPr>
        <a:xfrm>
          <a:off x="1337397" y="28970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Particular emphasis is placed on developing the lived experience/peer workforce</a:t>
          </a:r>
        </a:p>
      </dsp:txBody>
      <dsp:txXfrm>
        <a:off x="1337397" y="2897083"/>
        <a:ext cx="4926242" cy="1157919"/>
      </dsp:txXfrm>
    </dsp:sp>
    <dsp:sp modelId="{BC9744CF-76A7-45EE-860D-8BEF2C4E1593}">
      <dsp:nvSpPr>
        <dsp:cNvPr id="0" name=""/>
        <dsp:cNvSpPr/>
      </dsp:nvSpPr>
      <dsp:spPr>
        <a:xfrm>
          <a:off x="0" y="43444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BD9FFD-C686-4310-8E04-88541C4F38A0}">
      <dsp:nvSpPr>
        <dsp:cNvPr id="0" name=""/>
        <dsp:cNvSpPr/>
      </dsp:nvSpPr>
      <dsp:spPr>
        <a:xfrm>
          <a:off x="350270" y="4605015"/>
          <a:ext cx="636855" cy="6368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BDD7C-3E32-46BB-92AF-4E3D67D9CABF}">
      <dsp:nvSpPr>
        <dsp:cNvPr id="0" name=""/>
        <dsp:cNvSpPr/>
      </dsp:nvSpPr>
      <dsp:spPr>
        <a:xfrm>
          <a:off x="1337397" y="43444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Responsibility for addressing the workforce implications of the proposed reforms is handed off to the Department of Health</a:t>
          </a:r>
        </a:p>
      </dsp:txBody>
      <dsp:txXfrm>
        <a:off x="1337397" y="4344483"/>
        <a:ext cx="4926242" cy="1157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B5BC1-5724-0940-993E-15A65602909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0882A-D180-8448-B381-F2C5128DD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4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033DB-FF89-944F-BEC8-7D9A90524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A38FE-F604-EB46-8D1E-8BD8F8E4B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C9038-F11B-3A4F-B69F-6302D1D5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1B260-9A67-A248-96E7-FFCC4383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B4B0B-D081-F543-A64D-B6E4BA2A8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7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A7E8-4441-3F4B-B772-402B8D720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B7B3B-2987-9C47-8A3C-572B81041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5F585-A362-A245-9C66-F474B9887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B6B59-E5D2-4C44-84F0-C6FFE3BD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097F0-E7F1-2D4F-AE98-8EA17453A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9CC206-6114-594F-8FEB-97AEAF5C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181F9-02C1-8145-9E9D-21E8DD563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66A21-95BA-B54A-9E2D-C0BF3023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DA78B-B31D-A845-9235-262076342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73568-0D5E-624E-AFD4-9D6E950E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4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28257-84AB-E34D-BA37-14FF9CCA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82D2F-3F6D-4B40-8483-2249C0B73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00F85-1384-5547-B340-5F0923AD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E8930-0552-8B40-8FD6-FB98C23E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E99BE-CC53-E949-9AD8-6388F878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7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31EB-D042-CB4E-8A9B-248452F7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885EE-80A6-FA4E-9F95-F48E9FFA9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D0F43-ABD2-FE4E-A797-89CCF900A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5184A-5241-1141-A16A-30A81E67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B113D-F91D-3344-AD76-943BF2F5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1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6313-B975-334A-9DDB-70B25E75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6D7F9-7510-5F42-9FD6-23755BF8C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775A4-D5F4-2042-ADBF-B2A55A809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6EA7F-72C0-FD43-ACFA-336675EF8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E95F8-F908-4344-90FC-7A35F2AC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9E23D-8243-4443-9BB0-4B0356A6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3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76FD7-5E17-0047-831A-9B7128D19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3FCCD-9C3F-D447-A82D-681EFA02A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7BDCA-E0F8-AD4E-AAEC-4798C0822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0AE84-A7D5-0A4C-A642-E80F568A0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F84F15-118E-DA4F-8352-512CE07A4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F82B5-7F44-D145-A5A2-E37F43FFC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3849D0-2681-6842-A45E-E95EBF0A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CAE186-FA37-2043-87CD-76151D5C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1C15B-E74A-AF45-9F02-FE17AAC9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4E30E-A258-B741-A39D-AA2256D8A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6D3F2-0DDE-2D4F-8D2A-5821E338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FFA82-46D3-404A-BE28-C21BD5B5D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5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723A8-5F95-0A46-AD6C-197AC369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03C630-888A-B449-B030-2F60F3A6B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BE4D7-44EF-1241-9A4A-DF262DA6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6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296C-F71A-B14F-A5B4-E3316EFB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E74D3-4F85-9240-B39D-B77ABF3BA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B0CEA-9C55-734A-859D-51C104640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F79DD-78B3-1348-BF0C-81F8B87B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72391-E97D-544B-98B1-DFCE72E6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7F36F-AB6D-674D-A738-445C8E70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3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79C7A-CDD1-8C4F-AAAB-B35F29C47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A139-4CE5-E04F-974F-B262073EF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9D25A-FBE7-D94B-8F9D-79FC12CBD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A9169-442B-7A4C-9DCD-25CDC45B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61C1C-EB09-8A42-BA54-F108C6C8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C0293-95E9-5B45-8D11-387A2D78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4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E14A60-E16F-9745-9393-0D9E9BFB4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E97BF-A719-A043-BF57-4242C7C13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51191-029F-1A42-9A6B-18347EB8B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DA53-CE82-1346-9EA6-CB4344581B1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FC0C7-0D70-034F-8544-503DDC5A3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4AE8B-8581-A84B-A7AB-DCBEE777C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BAB9E-6085-2845-BB07-B016FF299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1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69D134-FDDF-D94E-B85D-06369E850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pPr algn="l"/>
            <a:r>
              <a:rPr lang="en-US" sz="5100"/>
              <a:t>RCVMHS &amp; WORKFORCE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329FB3-8670-364C-875C-70C649B5B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</p:spPr>
        <p:txBody>
          <a:bodyPr>
            <a:normAutofit/>
          </a:bodyPr>
          <a:lstStyle/>
          <a:p>
            <a:pPr algn="l"/>
            <a:r>
              <a:rPr lang="en-US" sz="1900"/>
              <a:t>Implications for Psychologists Employed in Public Mental Health</a:t>
            </a:r>
          </a:p>
          <a:p>
            <a:pPr algn="l"/>
            <a:endParaRPr lang="en-US" sz="1900"/>
          </a:p>
          <a:p>
            <a:pPr algn="l"/>
            <a:r>
              <a:rPr lang="en-US" sz="1900"/>
              <a:t>Rosemary Kelly September 2021</a:t>
            </a:r>
          </a:p>
        </p:txBody>
      </p:sp>
      <p:sp>
        <p:nvSpPr>
          <p:cNvPr id="4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4DBD4C-F08C-2B4E-9BD7-30F133E36C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241881"/>
            <a:ext cx="7214616" cy="43468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1999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8238B-19ED-0448-BE1E-EDD9E8A9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Transfer of Employment</a:t>
            </a:r>
            <a:br>
              <a:rPr lang="en-US" sz="4100">
                <a:solidFill>
                  <a:srgbClr val="FFFFFF"/>
                </a:solidFill>
              </a:rPr>
            </a:br>
            <a:r>
              <a:rPr lang="en-US" sz="4100">
                <a:solidFill>
                  <a:srgbClr val="FFFFFF"/>
                </a:solidFill>
              </a:rPr>
              <a:t>Consultation</a:t>
            </a:r>
            <a:br>
              <a:rPr lang="en-US" sz="4100">
                <a:solidFill>
                  <a:srgbClr val="FFFFFF"/>
                </a:solidFill>
              </a:rPr>
            </a:br>
            <a:r>
              <a:rPr lang="en-US" sz="4100">
                <a:solidFill>
                  <a:srgbClr val="FFFFFF"/>
                </a:solidFill>
              </a:rPr>
              <a:t>Restructuring of jobs</a:t>
            </a:r>
            <a:br>
              <a:rPr lang="en-US" sz="4100">
                <a:solidFill>
                  <a:srgbClr val="FFFFFF"/>
                </a:solidFill>
              </a:rPr>
            </a:br>
            <a:endParaRPr lang="en-US" sz="41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F69FD-391D-BB40-A3AE-A1C67A29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0"/>
            <a:ext cx="6906491" cy="6176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The Royal Commission sees the current workforce working for new </a:t>
            </a:r>
            <a:r>
              <a:rPr lang="en-US" dirty="0" err="1"/>
              <a:t>organisations</a:t>
            </a:r>
            <a:r>
              <a:rPr lang="en-US" dirty="0"/>
              <a:t> and/or working across different geographies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that arise include:</a:t>
            </a:r>
          </a:p>
          <a:p>
            <a:r>
              <a:rPr lang="en-US" dirty="0"/>
              <a:t>How will consultation be managed?</a:t>
            </a:r>
          </a:p>
          <a:p>
            <a:r>
              <a:rPr lang="en-US" dirty="0"/>
              <a:t>Will employment transfer between agencies? If so, how?</a:t>
            </a:r>
          </a:p>
          <a:p>
            <a:r>
              <a:rPr lang="en-US" dirty="0"/>
              <a:t>Will the public sector EBA apply to employment with another agency, service or </a:t>
            </a:r>
            <a:r>
              <a:rPr lang="en-US" dirty="0" err="1"/>
              <a:t>organisation</a:t>
            </a:r>
            <a:r>
              <a:rPr lang="en-US" dirty="0"/>
              <a:t> that sits outside public mental health services as currently </a:t>
            </a:r>
            <a:r>
              <a:rPr lang="en-US" dirty="0" err="1"/>
              <a:t>organised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8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8238B-19ED-0448-BE1E-EDD9E8A9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480438" cy="4531611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Challenges and opportunities?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F69FD-391D-BB40-A3AE-A1C67A29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/>
              <a:t>What does this all mean for Psychologists in Mental Health and the VPA?</a:t>
            </a:r>
          </a:p>
        </p:txBody>
      </p:sp>
    </p:spTree>
    <p:extLst>
      <p:ext uri="{BB962C8B-B14F-4D97-AF65-F5344CB8AC3E}">
        <p14:creationId xmlns:p14="http://schemas.microsoft.com/office/powerpoint/2010/main" val="121523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9899-46FD-7444-B7DB-F5655E13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RCVMHS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C0A0D-559C-AD47-9F99-A0426DEDE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The Royal Commission </a:t>
            </a:r>
            <a:r>
              <a:rPr lang="en-US" dirty="0" err="1"/>
              <a:t>recognised</a:t>
            </a:r>
            <a:r>
              <a:rPr lang="en-US" dirty="0"/>
              <a:t> that the mental health workforce is at the heart of Victoria’s mental health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workforce will be critical to achieving reform and improving the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key enabler will be a capable, skilled, empathetic and consumer-driven workforce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B0B1F6-9FAD-AC48-8E60-43B226D56C0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480" y="559277"/>
            <a:ext cx="1971040" cy="1198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50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A3571-2191-6541-B456-5EC163F3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4200">
                <a:solidFill>
                  <a:srgbClr val="FFFFFF"/>
                </a:solidFill>
              </a:rPr>
              <a:t>Workforce inhibitors recognised by the RC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7058B-B350-7248-A0E6-9A97B8B38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 sz="2200"/>
              <a:t>Budget constraints and limited resources</a:t>
            </a:r>
          </a:p>
          <a:p>
            <a:r>
              <a:rPr lang="en-US" sz="2200"/>
              <a:t>Excessive and unsustainable workloads</a:t>
            </a:r>
          </a:p>
          <a:p>
            <a:r>
              <a:rPr lang="en-US" sz="2200"/>
              <a:t>Burnout</a:t>
            </a:r>
          </a:p>
          <a:p>
            <a:r>
              <a:rPr lang="en-US" sz="2200"/>
              <a:t>Occupational violence</a:t>
            </a:r>
          </a:p>
          <a:p>
            <a:r>
              <a:rPr lang="en-US" sz="2200"/>
              <a:t>Vicarious trauma</a:t>
            </a:r>
          </a:p>
          <a:p>
            <a:r>
              <a:rPr lang="en-US" sz="2200"/>
              <a:t>Lack of career progression </a:t>
            </a:r>
          </a:p>
          <a:p>
            <a:r>
              <a:rPr lang="en-US" sz="2200"/>
              <a:t>Unclear accountability structures</a:t>
            </a:r>
          </a:p>
          <a:p>
            <a:r>
              <a:rPr lang="en-US" sz="2200"/>
              <a:t>High administrative burdens</a:t>
            </a:r>
          </a:p>
          <a:p>
            <a:r>
              <a:rPr lang="en-US" sz="2200"/>
              <a:t>Not being able to work to full scope of practice (eg psychologists)</a:t>
            </a:r>
          </a:p>
          <a:p>
            <a:r>
              <a:rPr lang="en-US" sz="2200"/>
              <a:t>Deskilling and low morale</a:t>
            </a:r>
          </a:p>
          <a:p>
            <a:r>
              <a:rPr lang="en-US" sz="2200"/>
              <a:t>Attraction of private practice – psychiatrists and psychologists</a:t>
            </a:r>
          </a:p>
          <a:p>
            <a:endParaRPr lang="en-US" sz="2200"/>
          </a:p>
          <a:p>
            <a:endParaRPr lang="en-US" sz="2200"/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46510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9F3504-6294-AD48-93F7-8B0CE22B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4" y="673770"/>
            <a:ext cx="4538134" cy="2755230"/>
          </a:xfrm>
        </p:spPr>
        <p:txBody>
          <a:bodyPr anchor="t">
            <a:normAutofit fontScale="90000"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Royal Commission’s </a:t>
            </a:r>
            <a:br>
              <a:rPr lang="en-US" sz="5400" dirty="0">
                <a:solidFill>
                  <a:srgbClr val="FFFFFF"/>
                </a:solidFill>
              </a:rPr>
            </a:br>
            <a:r>
              <a:rPr lang="en-US" sz="5400" dirty="0">
                <a:solidFill>
                  <a:srgbClr val="FFFFFF"/>
                </a:solidFill>
              </a:rPr>
              <a:t>Vision for the Workforce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98A24-C979-2C46-9192-4162B24A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More people with diverse experience and expertise will join the workforce to provide new and enhanced services including services lead by people with lived experience</a:t>
            </a:r>
          </a:p>
          <a:p>
            <a:r>
              <a:rPr lang="en-US" sz="2200" dirty="0"/>
              <a:t>The workforce will receive professional and well being supports to provide high quality care in a safe and therapeutic environment</a:t>
            </a:r>
          </a:p>
          <a:p>
            <a:r>
              <a:rPr lang="en-US" sz="2200" dirty="0"/>
              <a:t>Multidisciplinary teams will share skills to respond to individuals’ needs supported by technology</a:t>
            </a:r>
          </a:p>
          <a:p>
            <a:r>
              <a:rPr lang="en-US" sz="2200" dirty="0"/>
              <a:t>The workforce will have access to a high standard of professional learning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/>
              <a:t>(Final Report Vol 4 page 6, p 497))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9516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BE4314-3430-264C-BA1D-00D457628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br>
              <a:rPr lang="en-US"/>
            </a:br>
            <a:r>
              <a:rPr lang="en-US"/>
              <a:t>What is the skill and discipline mix needed to achieve the RC’s vision?</a:t>
            </a:r>
            <a:br>
              <a:rPr lang="en-US"/>
            </a:br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676C05AA-F286-43F1-887F-E8A4939C5A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11251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627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D45A93-31CC-8240-B344-4F95F1D84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 fontScale="90000"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The new Mental Health and Wellbeing Division of the Department of Health has a deadline of December 2021 to develop a Workforce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3D795-F48A-A64E-A50D-E6499933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The Division has established a Mental Health and Wellbeing Workforce Technical Advisory Group (WTAG) to inform this work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There are four main areas of focus:</a:t>
            </a:r>
          </a:p>
          <a:p>
            <a:r>
              <a:rPr lang="en-US" sz="2200" dirty="0"/>
              <a:t>Workforce capability framework</a:t>
            </a:r>
          </a:p>
          <a:p>
            <a:r>
              <a:rPr lang="en-US" sz="2200" dirty="0"/>
              <a:t>Workforce wellbeing</a:t>
            </a:r>
          </a:p>
          <a:p>
            <a:r>
              <a:rPr lang="en-US" sz="2200" dirty="0"/>
              <a:t>Workforce supply </a:t>
            </a:r>
          </a:p>
          <a:p>
            <a:r>
              <a:rPr lang="en-US" sz="2200" dirty="0"/>
              <a:t>Rural and regional attraction and retention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/>
              <a:t>Rosemary Kelly (VPA)  was invited to be a standing member of WTAG. VPA members have been involved in consultations.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5664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F11C5C-1FA5-134F-86B2-9FB875D4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Industrial Relations/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Employment Implications of a Restructured System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A5D9-D562-9D41-84F9-3B0A1D95B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/>
              <a:t>The biggest impact on the psychology workforce will be the </a:t>
            </a:r>
            <a:r>
              <a:rPr lang="en-US" sz="1700" dirty="0" err="1"/>
              <a:t>organisational</a:t>
            </a:r>
            <a:r>
              <a:rPr lang="en-US" sz="1700" dirty="0"/>
              <a:t> restructure with the the introduction of</a:t>
            </a:r>
          </a:p>
          <a:p>
            <a:pPr marL="0" indent="0">
              <a:buNone/>
            </a:pPr>
            <a:endParaRPr lang="en-US" sz="1700" dirty="0"/>
          </a:p>
          <a:p>
            <a:pPr lvl="1"/>
            <a:r>
              <a:rPr lang="en-US" sz="1700" dirty="0"/>
              <a:t>Regional Mental Health and Wellbeing Boards deciding Local services</a:t>
            </a:r>
          </a:p>
          <a:p>
            <a:pPr lvl="1"/>
            <a:r>
              <a:rPr lang="en-US" sz="1700" dirty="0"/>
              <a:t>Area Mental Health and Wellbeing Services for (</a:t>
            </a:r>
            <a:r>
              <a:rPr lang="en-US" sz="1700" dirty="0" err="1"/>
              <a:t>i</a:t>
            </a:r>
            <a:r>
              <a:rPr lang="en-US" sz="1700" dirty="0"/>
              <a:t>) adults (ii) children, adolescents and youth with different boundaries</a:t>
            </a:r>
          </a:p>
          <a:p>
            <a:pPr lvl="1"/>
            <a:r>
              <a:rPr lang="en-US" sz="1700" dirty="0"/>
              <a:t>New Statewide Services </a:t>
            </a:r>
          </a:p>
          <a:p>
            <a:pPr lvl="1"/>
            <a:endParaRPr lang="en-US" sz="1700" dirty="0"/>
          </a:p>
          <a:p>
            <a:pPr marL="0" indent="0">
              <a:buNone/>
            </a:pPr>
            <a:r>
              <a:rPr lang="en-US" sz="1700" dirty="0"/>
              <a:t>And the introduction of  </a:t>
            </a:r>
            <a:r>
              <a:rPr lang="en-US" sz="1700" dirty="0" err="1"/>
              <a:t>organisations</a:t>
            </a:r>
            <a:r>
              <a:rPr lang="en-US" sz="1700" dirty="0"/>
              <a:t> providing public mental health services under contracts to regional Boards </a:t>
            </a:r>
          </a:p>
        </p:txBody>
      </p:sp>
    </p:spTree>
    <p:extLst>
      <p:ext uri="{BB962C8B-B14F-4D97-AF65-F5344CB8AC3E}">
        <p14:creationId xmlns:p14="http://schemas.microsoft.com/office/powerpoint/2010/main" val="3013669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D6A6-627F-7C44-83EA-C8883E65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462314" y="-202204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FA688-1F57-654C-B38D-0FA575E7A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5533" y="1985962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4923A8-3865-494B-B1FB-B775D540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733" y="3127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Line 877">
            <a:extLst>
              <a:ext uri="{FF2B5EF4-FFF2-40B4-BE49-F238E27FC236}">
                <a16:creationId xmlns:a16="http://schemas.microsoft.com/office/drawing/2014/main" id="{0086149A-866C-2E4C-86C7-8DC7B8A76977}"/>
              </a:ext>
            </a:extLst>
          </p:cNvPr>
          <p:cNvSpPr>
            <a:spLocks/>
          </p:cNvSpPr>
          <p:nvPr/>
        </p:nvSpPr>
        <p:spPr bwMode="auto">
          <a:xfrm>
            <a:off x="2099733" y="785812"/>
            <a:ext cx="13757275" cy="0"/>
          </a:xfrm>
          <a:prstGeom prst="line">
            <a:avLst/>
          </a:prstGeom>
          <a:noFill/>
          <a:ln w="12700">
            <a:solidFill>
              <a:srgbClr val="037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E4ABEF0-C86A-2149-B1FE-A890F49B9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733" y="7699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37E9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Figure 33.10:  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37E9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Indicative workforce supply considerations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124.jpeg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76A62825-C009-BE44-A076-3DA03C873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533" y="865187"/>
            <a:ext cx="5505450" cy="599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D57D10E8-EE4A-594C-B97C-A2F5969FD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733" y="7699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5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34F8E-C776-8448-90A2-1E937E6B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46E14-7342-DD46-945B-0775C081D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3740"/>
            <a:ext cx="10515600" cy="55832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55FE3A-40F2-6743-BF22-4B8A61F0A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Line 880">
            <a:extLst>
              <a:ext uri="{FF2B5EF4-FFF2-40B4-BE49-F238E27FC236}">
                <a16:creationId xmlns:a16="http://schemas.microsoft.com/office/drawing/2014/main" id="{27B843FA-855E-684B-A491-365CC5782F04}"/>
              </a:ext>
            </a:extLst>
          </p:cNvPr>
          <p:cNvSpPr>
            <a:spLocks/>
          </p:cNvSpPr>
          <p:nvPr/>
        </p:nvSpPr>
        <p:spPr bwMode="auto">
          <a:xfrm>
            <a:off x="152400" y="625475"/>
            <a:ext cx="13757275" cy="0"/>
          </a:xfrm>
          <a:prstGeom prst="line">
            <a:avLst/>
          </a:prstGeom>
          <a:noFill/>
          <a:ln w="12700">
            <a:solidFill>
              <a:srgbClr val="037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14588C-A828-B842-8B7A-EBAEC8573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37E9E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Figure 33.9: </a:t>
            </a:r>
            <a: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rgbClr val="037E9E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Estimated workforce supply gaps in the public specialist mental health system, by workforce discipline, Victoria, 2020–21 to 2035–36</a:t>
            </a:r>
            <a:endParaRPr kumimoji="0" lang="en-GB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image123.jpeg" descr="Chart&#10;&#10;Description automatically generated">
            <a:extLst>
              <a:ext uri="{FF2B5EF4-FFF2-40B4-BE49-F238E27FC236}">
                <a16:creationId xmlns:a16="http://schemas.microsoft.com/office/drawing/2014/main" id="{79FB08F1-5A2A-DB4B-8087-E9D7D39D2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19150"/>
            <a:ext cx="5559425" cy="529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600D05BA-8688-0246-A6E2-79CE20AEC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580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RCVMHS &amp; WORKFORCE</vt:lpstr>
      <vt:lpstr>RCVMHS</vt:lpstr>
      <vt:lpstr>Workforce inhibitors recognised by the RC include</vt:lpstr>
      <vt:lpstr>Royal Commission’s  Vision for the Workforce </vt:lpstr>
      <vt:lpstr> What is the skill and discipline mix needed to achieve the RC’s vision? </vt:lpstr>
      <vt:lpstr>The new Mental Health and Wellbeing Division of the Department of Health has a deadline of December 2021 to develop a Workforce Strategy</vt:lpstr>
      <vt:lpstr>Industrial Relations/ Employment Implications of a Restructured System</vt:lpstr>
      <vt:lpstr>PowerPoint Presentation</vt:lpstr>
      <vt:lpstr>PowerPoint Presentation</vt:lpstr>
      <vt:lpstr>Transfer of Employment Consultation Restructuring of jobs </vt:lpstr>
      <vt:lpstr>Challenges and opportunities?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RCVMHS &amp; WORKFORCE</dc:title>
  <dc:creator>Rosemary Kelly</dc:creator>
  <cp:lastModifiedBy>Lisa Alcock</cp:lastModifiedBy>
  <cp:revision>3</cp:revision>
  <dcterms:created xsi:type="dcterms:W3CDTF">2021-09-19T22:35:04Z</dcterms:created>
  <dcterms:modified xsi:type="dcterms:W3CDTF">2021-09-20T04:35:36Z</dcterms:modified>
</cp:coreProperties>
</file>